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8" r:id="rId2"/>
    <p:sldId id="290" r:id="rId3"/>
    <p:sldId id="316" r:id="rId4"/>
    <p:sldId id="309" r:id="rId5"/>
    <p:sldId id="310" r:id="rId6"/>
    <p:sldId id="312" r:id="rId7"/>
    <p:sldId id="313" r:id="rId8"/>
    <p:sldId id="318" r:id="rId9"/>
    <p:sldId id="317" r:id="rId10"/>
    <p:sldId id="314" r:id="rId11"/>
    <p:sldId id="315" r:id="rId12"/>
    <p:sldId id="319" r:id="rId13"/>
    <p:sldId id="320" r:id="rId14"/>
    <p:sldId id="329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84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B59678-BC22-49EE-B8D9-15FDED7B63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6D382F-A816-4D92-B0A1-CB1FED8317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A191442-C09F-4221-8E28-CD12C628387B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C8D4C5-CBA2-49EE-8D12-E59753623F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1231024-04AF-43C3-B1EE-0C9C32A096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4D4B7-FE0E-4EF6-BE70-9D019FBBCF2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29E9D-0217-46A5-9F2C-25822D710F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8AA6E7C-7FAD-401D-8B95-226D6C6581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6535F233-BEE3-43B8-A787-D246953C5AD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4B54182F-70CE-4EFF-A4FF-D7AC3894ED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E85EE52-139A-4633-9E69-CAD48EF9E1B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the IGF Secretariat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6F664B-063A-43AB-B740-2EA8DCFB1C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023166-4DCC-44BB-AF4C-69EEE29C51E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8A689-1312-4049-AE16-4B0E6A0FA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761D5-E5D3-4E5D-8744-36A756379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2C7F7-5A28-4EBD-92FC-0C25C2C24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A2F05-4624-493E-8883-43D1A295DE81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18329-E605-4670-99DD-D7D06D34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FCF48-78C5-4483-9AE6-0C1FABA3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0F812-81D5-4A4A-B3FC-7CBC636A98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98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8D38B-95C0-44AD-902C-8418B55C5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4C933B-E889-432A-86FD-6750EA3E7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F48E8-A8CC-4709-AD0C-0B5DD3D25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AED-4BE3-44A1-8638-C85B3DDB95CD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BBF73-12DB-4A4B-9CBE-41E9DCFD0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3C43-ED1B-49A6-96CA-47192163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CDFD0-63BA-4D9C-9D46-D4221807AF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09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CD3C4-0F83-4B7F-A905-DAE72AFFB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22CF0-3F75-4EAD-9CC4-A39495E20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E734A-9F0D-4303-B969-DE79C42EB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19ADB-0A1D-40E0-9F36-095CBB15F16B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C9C97-40C7-48DF-8386-499B6C07E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D2DAC-C2CA-4380-ADDE-A29ED09AA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370E5-3B83-4E00-88EB-F3AE71F831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63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59C22-0EAA-433C-B7B2-55E46E7E7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16BE1-202A-4F88-BAE3-3B45DC757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4091F-C56B-4CC5-B396-B0F78F921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5FC71-191B-4AFF-B45E-2A3842A233C3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16DE2-B0BE-4EC5-9712-00B17FD50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CC92B-0A16-49B0-A1DC-64450A85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E8D98-1A32-4EE3-B2B1-828C932500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29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2D2EE-7C5B-485B-935C-8CE04051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831CA-5F4A-4963-BC30-AB52B7F6F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2789B-7A28-42C7-97D3-71C9E72F3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CF694-F782-4A64-9EAF-C0E766473FD6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72E36-0418-4715-B581-2BCEFB788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692AB-81F0-4030-BEDA-4AF0BDF0F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ECDB1-6DE3-4CA7-83C6-92B31BBB80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00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1840F-521A-4C95-B290-2895597C8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C2882-60F5-4542-AEAB-B693B3345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F7A7F-CE91-4A4B-8CCD-7BAB244DC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221290-BF5F-4E64-8413-3EA9D6A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39F04-0C6C-4CB2-A90A-3C28579EFAEF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94FEF6-D8DD-4281-89A1-C19A6BF4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E402E5C-E96E-43A5-8112-95CA30BD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876DD-EEAE-4D0E-AACA-AA5A8B995C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88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E02C-B186-4BEA-BDDB-445AF94F0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4C5AC-78A8-483E-8356-21BFE1D8A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F1CAB-6804-4806-AF63-2AA6F0DB4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5E70E1-D960-49CB-A8CD-407A8FBD74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354EBA-F954-4E52-BD0D-A4EEF1FA24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6D616E1-3B4C-4951-8D27-D2988CA1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7428A-0560-47A6-900F-11DAE65FE655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95308F6-0DCB-439E-91CD-F99CDB963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9FFE68-AFA2-46D6-8F16-CAFDF6FFF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D7C93-EABF-4634-A6B4-E1CEDB58EF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53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CC66E-B4E1-4FB7-89AC-22B3C9821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47DB9B7-B1FA-47B2-8D61-735D6D26E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BA3D1-9926-437C-992B-824680E3F9E5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791BC68-116F-4566-AB0E-C36182E34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A025B61-5C91-4B6F-AEED-918989BB2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B5DF3-E214-48D1-99D4-56E3F56A2C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96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CF8EBA6-09C5-412E-A6D1-CAC7431B7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51CDA-0F5D-490D-9521-8089490203D4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EFFAE0A-5F18-4C7E-8F14-8FA83AA6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373B766-0B00-4B84-B7D8-EE3DFC56A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FB433-D512-4E3F-9852-39B4CBEF50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050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48DEF-8ABA-428C-8181-420BF30B7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DC1C-6E11-461A-AECB-A3BB6720C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DA763A-DBD9-4264-BC4D-54D558ABE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95631F9-ED32-4F1A-A189-DE30D4F8F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6B1A2-05CE-4806-ACE2-E84E5946A933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40FF1B-C383-448D-B01A-4E39FFE7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DB04B47-C4AC-4EA9-ACDF-60E3A0E45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5816C-A600-440F-B3B2-49961D09FE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7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30B1D-67D3-42CC-B25E-0A14A9655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5FC4B7-741C-467A-B515-696FC9E9B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258B54-A747-4252-B65B-61CFDE0D4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61562C-8BCF-43AB-862D-6A0FBB00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2ABAF-1294-4D24-A7C8-1780C30A7954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522779-0001-4922-9B0A-97C596283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73B465-9531-48FB-BDB9-C63303007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CC72-0C95-4372-84D3-6B02E83FC0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54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24DE265-8B39-4185-9E0B-E97DDB472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787EDAE-6358-49D9-A772-33CB6E2C0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F1379-FC80-4A73-B133-19D2F0728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C13226-AF41-4F21-A793-68185981CFA3}" type="datetimeFigureOut">
              <a:rPr lang="en-GB"/>
              <a:pPr>
                <a:defRPr/>
              </a:pPr>
              <a:t>25/02/2020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EC5FF-1D83-4B16-88A3-0836567C98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5EB31-C97C-48E3-8F23-9D1CE0777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430D8B-EA21-40D2-968A-A3FFD1051D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ywtmzaFRVzCJUwK3ZIKo0jL6ZNXCDJzexDN16nDVJ0g/edit?usp=shari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govforum.org/multilingual/content/igf-2018-call-for-workshop-proposals" TargetMode="External"/><Relationship Id="rId2" Type="http://schemas.openxmlformats.org/officeDocument/2006/relationships/hyperlink" Target="https://docs.google.com/spreadsheets/d/1ywtmzaFRVzCJUwK3ZIKo0jL6ZNXCDJzexDN16nDVJ0g/edit?usp=shar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2C2F047-412F-4481-AC98-8DF2993C2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74899"/>
            <a:ext cx="12192000" cy="3394835"/>
          </a:xfrm>
          <a:solidFill>
            <a:srgbClr val="009999"/>
          </a:solidFill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IGF NRIs 2020</a:t>
            </a:r>
            <a:b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Deciding on thematic focus for 2020 NRIs sessions</a:t>
            </a: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981C9FF8-7D2A-41A8-8CF5-0F489523F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2671" y="3942008"/>
            <a:ext cx="9144000" cy="27511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defRPr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b="1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b="1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 by the IGF Secretariat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B19DD837-65E8-4F7F-8AC1-0229A0B2CB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913" y="311150"/>
            <a:ext cx="5210175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F23F-B0D5-4B01-BAEC-F0CC3536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05" y="185738"/>
            <a:ext cx="11668258" cy="83185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NRIs 2019 Policy Discussion Areas: Ranks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BF73003A-39CE-4504-B9DD-A5360F869C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9438" y="1196975"/>
            <a:ext cx="10774362" cy="4979988"/>
          </a:xfrm>
        </p:spPr>
        <p:txBody>
          <a:bodyPr/>
          <a:lstStyle/>
          <a:p>
            <a:endParaRPr lang="en-US" altLang="en-US" sz="2000" b="1" dirty="0"/>
          </a:p>
          <a:p>
            <a:endParaRPr lang="en-US" altLang="en-US" sz="2000" b="1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006200-5C48-4C2E-869D-F861172B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92863"/>
            <a:ext cx="12192000" cy="465137"/>
          </a:xfrm>
          <a:solidFill>
            <a:srgbClr val="009999"/>
          </a:solidFill>
        </p:spPr>
        <p:txBody>
          <a:bodyPr/>
          <a:lstStyle/>
          <a:p>
            <a:pPr algn="l">
              <a:defRPr/>
            </a:pPr>
            <a:r>
              <a:rPr lang="en-US" dirty="0"/>
              <a:t>       </a:t>
            </a:r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BF95D46E-76C1-4524-A582-EF7807B8A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6356350"/>
            <a:ext cx="15398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870032-4E9E-4D5A-8CFF-ABF7086F89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579" y="1216121"/>
            <a:ext cx="9910841" cy="494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4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F23F-B0D5-4B01-BAEC-F0CC3536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05" y="185738"/>
            <a:ext cx="11668258" cy="634207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NRIs 2019 Policy Discussion Areas: most common Issues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BF73003A-39CE-4504-B9DD-A5360F869C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304" y="1178719"/>
            <a:ext cx="11668257" cy="4979988"/>
          </a:xfrm>
        </p:spPr>
        <p:txBody>
          <a:bodyPr/>
          <a:lstStyle/>
          <a:p>
            <a:endParaRPr lang="en-US" altLang="en-US" sz="2000" b="1" dirty="0"/>
          </a:p>
          <a:p>
            <a:endParaRPr lang="en-US" altLang="en-US" sz="2000" b="1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006200-5C48-4C2E-869D-F861172B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92863"/>
            <a:ext cx="12192000" cy="465137"/>
          </a:xfrm>
          <a:solidFill>
            <a:srgbClr val="009999"/>
          </a:solidFill>
        </p:spPr>
        <p:txBody>
          <a:bodyPr/>
          <a:lstStyle/>
          <a:p>
            <a:pPr algn="l">
              <a:defRPr/>
            </a:pPr>
            <a:r>
              <a:rPr lang="en-US" dirty="0"/>
              <a:t>       </a:t>
            </a:r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BF95D46E-76C1-4524-A582-EF7807B8A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6356350"/>
            <a:ext cx="15398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8B6279B-46B5-491A-B9F9-AF47CBA97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330338"/>
              </p:ext>
            </p:extLst>
          </p:nvPr>
        </p:nvGraphicFramePr>
        <p:xfrm>
          <a:off x="180305" y="944619"/>
          <a:ext cx="11668256" cy="521408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8532">
                  <a:extLst>
                    <a:ext uri="{9D8B030D-6E8A-4147-A177-3AD203B41FA5}">
                      <a16:colId xmlns:a16="http://schemas.microsoft.com/office/drawing/2014/main" val="3136958092"/>
                    </a:ext>
                  </a:extLst>
                </a:gridCol>
                <a:gridCol w="1458532">
                  <a:extLst>
                    <a:ext uri="{9D8B030D-6E8A-4147-A177-3AD203B41FA5}">
                      <a16:colId xmlns:a16="http://schemas.microsoft.com/office/drawing/2014/main" val="1383772437"/>
                    </a:ext>
                  </a:extLst>
                </a:gridCol>
                <a:gridCol w="1458532">
                  <a:extLst>
                    <a:ext uri="{9D8B030D-6E8A-4147-A177-3AD203B41FA5}">
                      <a16:colId xmlns:a16="http://schemas.microsoft.com/office/drawing/2014/main" val="431065013"/>
                    </a:ext>
                  </a:extLst>
                </a:gridCol>
                <a:gridCol w="1458532">
                  <a:extLst>
                    <a:ext uri="{9D8B030D-6E8A-4147-A177-3AD203B41FA5}">
                      <a16:colId xmlns:a16="http://schemas.microsoft.com/office/drawing/2014/main" val="358089616"/>
                    </a:ext>
                  </a:extLst>
                </a:gridCol>
                <a:gridCol w="1458532">
                  <a:extLst>
                    <a:ext uri="{9D8B030D-6E8A-4147-A177-3AD203B41FA5}">
                      <a16:colId xmlns:a16="http://schemas.microsoft.com/office/drawing/2014/main" val="4219987003"/>
                    </a:ext>
                  </a:extLst>
                </a:gridCol>
                <a:gridCol w="1458532">
                  <a:extLst>
                    <a:ext uri="{9D8B030D-6E8A-4147-A177-3AD203B41FA5}">
                      <a16:colId xmlns:a16="http://schemas.microsoft.com/office/drawing/2014/main" val="566416483"/>
                    </a:ext>
                  </a:extLst>
                </a:gridCol>
                <a:gridCol w="1458532">
                  <a:extLst>
                    <a:ext uri="{9D8B030D-6E8A-4147-A177-3AD203B41FA5}">
                      <a16:colId xmlns:a16="http://schemas.microsoft.com/office/drawing/2014/main" val="94468055"/>
                    </a:ext>
                  </a:extLst>
                </a:gridCol>
                <a:gridCol w="1458532">
                  <a:extLst>
                    <a:ext uri="{9D8B030D-6E8A-4147-A177-3AD203B41FA5}">
                      <a16:colId xmlns:a16="http://schemas.microsoft.com/office/drawing/2014/main" val="3666434122"/>
                    </a:ext>
                  </a:extLst>
                </a:gridCol>
              </a:tblGrid>
              <a:tr h="839096">
                <a:tc>
                  <a:txBody>
                    <a:bodyPr/>
                    <a:lstStyle/>
                    <a:p>
                      <a:r>
                        <a:rPr lang="en-US" sz="1400" dirty="0"/>
                        <a:t>Cybersecurity (60)</a:t>
                      </a:r>
                      <a:endParaRPr lang="en-GB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Access &amp; Inclusion (54)</a:t>
                      </a:r>
                      <a:endParaRPr lang="en-GB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Digital Rights &amp; Freedoms (51)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New &amp; Emerging Technologies (45)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IG Ecosystem (44)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Economic Issues &amp; Sustainability (40)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 (39)</a:t>
                      </a:r>
                      <a:endParaRPr lang="en-GB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Technical &amp; Operational Issues (6)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413461"/>
                  </a:ext>
                </a:extLst>
              </a:tr>
              <a:tr h="1153756">
                <a:tc>
                  <a:txBody>
                    <a:bodyPr/>
                    <a:lstStyle/>
                    <a:p>
                      <a:r>
                        <a:rPr lang="en-US" sz="1200" dirty="0"/>
                        <a:t>Cybersecurity (44)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Access (21)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Freedom of Expression Online (17)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AI (15) 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Democracy, Digital cooperation, multistakeholder model, digital future (27+)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Digital Economy &amp; Trade (17)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Data protection &amp; governance (21)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Infrastructure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631319"/>
                  </a:ext>
                </a:extLst>
              </a:tr>
              <a:tr h="734209">
                <a:tc>
                  <a:txBody>
                    <a:bodyPr/>
                    <a:lstStyle/>
                    <a:p>
                      <a:r>
                        <a:rPr lang="en-US" sz="1200" dirty="0"/>
                        <a:t>Safety (10)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Inclusion (19)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Online media regulation (15)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Emerging Tech &amp; Issues (10)</a:t>
                      </a:r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Capacity Development (9)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ICTs for Sustainability (8)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Data privacy (8)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Critical Internet Resources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23682"/>
                  </a:ext>
                </a:extLst>
              </a:tr>
              <a:tr h="943983">
                <a:tc>
                  <a:txBody>
                    <a:bodyPr/>
                    <a:lstStyle/>
                    <a:p>
                      <a:r>
                        <a:rPr lang="en-US" sz="1200" dirty="0"/>
                        <a:t>Child &amp;Youth protection (9)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Connectivity (14) </a:t>
                      </a:r>
                      <a:r>
                        <a:rPr lang="en-US" sz="1200" i="1" dirty="0"/>
                        <a:t>(Infrastructure; Public-private partnerships)</a:t>
                      </a:r>
                      <a:endParaRPr lang="en-GB" sz="1200" i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Digital rights (14)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Digital innovation (8)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Future of Work (6)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Open Data, Big Data (6)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DNS; ccTLD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524377"/>
                  </a:ext>
                </a:extLst>
              </a:tr>
              <a:tr h="570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Trust (7)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5G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err="1"/>
                        <a:t>IPv6</a:t>
                      </a:r>
                      <a:r>
                        <a:rPr lang="en-US" sz="1200" dirty="0"/>
                        <a:t>, IXP, Net Neutrality (5)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Taxation (4)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Ethics, Localization, Utilization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Tech Aspects of Internet governance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074228"/>
                  </a:ext>
                </a:extLst>
              </a:tr>
              <a:tr h="658205">
                <a:tc>
                  <a:txBody>
                    <a:bodyPr/>
                    <a:lstStyle/>
                    <a:p>
                      <a:r>
                        <a:rPr lang="en-US" sz="1200" dirty="0"/>
                        <a:t>Encryption, IP abuse, DNS security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Digital literacy &amp; skills (3)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Sustainability of Network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401211"/>
                  </a:ext>
                </a:extLst>
              </a:tr>
              <a:tr h="314661">
                <a:tc>
                  <a:txBody>
                    <a:bodyPr/>
                    <a:lstStyle/>
                    <a:p>
                      <a:r>
                        <a:rPr lang="en-US" sz="1200" dirty="0"/>
                        <a:t>Capacity building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5G</a:t>
                      </a:r>
                      <a:r>
                        <a:rPr lang="en-US" sz="1200" dirty="0"/>
                        <a:t>; IXP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558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277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FE356-5F95-42B7-BD02-82022EF22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</a:p>
          <a:p>
            <a:pPr marL="0" indent="0" algn="ctr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Section C</a:t>
            </a:r>
            <a:br>
              <a:rPr lang="en-US" sz="3600" b="1" dirty="0">
                <a:solidFill>
                  <a:schemeClr val="bg1"/>
                </a:solidFill>
              </a:rPr>
            </a:b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NRIs Policy Discussion Areas in 2020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i="1" dirty="0">
                <a:solidFill>
                  <a:schemeClr val="bg1"/>
                </a:solidFill>
              </a:rPr>
              <a:t>(January – February 2020)</a:t>
            </a:r>
            <a:br>
              <a:rPr lang="en-US" sz="3600" b="1" dirty="0">
                <a:solidFill>
                  <a:schemeClr val="bg1"/>
                </a:solidFill>
              </a:rPr>
            </a:br>
            <a:endParaRPr lang="en-GB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42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F23F-B0D5-4B01-BAEC-F0CC3536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742" y="257175"/>
            <a:ext cx="11668258" cy="83185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NRIs Policy Discussion Areas in 2020 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BF73003A-39CE-4504-B9DD-A5360F869C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9438" y="1196975"/>
            <a:ext cx="10774362" cy="4979988"/>
          </a:xfrm>
        </p:spPr>
        <p:txBody>
          <a:bodyPr/>
          <a:lstStyle/>
          <a:p>
            <a:r>
              <a:rPr lang="en-US" altLang="en-US" sz="2400" dirty="0"/>
              <a:t>By 24 February, 6 NRIs informed about their thematic </a:t>
            </a:r>
            <a:r>
              <a:rPr lang="en-US" altLang="en-US" sz="2400" dirty="0" err="1"/>
              <a:t>programme</a:t>
            </a:r>
            <a:r>
              <a:rPr lang="en-US" altLang="en-US" sz="2400" dirty="0"/>
              <a:t> focus for the 2020 cycle </a:t>
            </a:r>
            <a:r>
              <a:rPr lang="en-US" altLang="en-US" sz="2400" i="1" dirty="0"/>
              <a:t>(Trinidad and Tobago; Arab IGF; Canada IGF; SEEDIG; </a:t>
            </a:r>
            <a:r>
              <a:rPr lang="en-US" altLang="en-US" sz="2400" i="1" dirty="0" err="1"/>
              <a:t>EuroDIG</a:t>
            </a:r>
            <a:r>
              <a:rPr lang="en-US" altLang="en-US" sz="2400" i="1" dirty="0"/>
              <a:t>; Russian IGF)</a:t>
            </a:r>
          </a:p>
          <a:p>
            <a:r>
              <a:rPr lang="en-US" altLang="en-US" sz="2400" dirty="0"/>
              <a:t>Based on these agendas, the current priority is with the following thematic clusters</a:t>
            </a:r>
            <a:r>
              <a:rPr lang="en-US" altLang="en-US" sz="2400" i="1" dirty="0"/>
              <a:t>: </a:t>
            </a:r>
          </a:p>
          <a:p>
            <a:pPr marL="457200" indent="-457200">
              <a:buFont typeface="+mj-lt"/>
              <a:buAutoNum type="arabicParenR"/>
            </a:pPr>
            <a:r>
              <a:rPr lang="en-GB" altLang="en-US" sz="2400" dirty="0">
                <a:solidFill>
                  <a:srgbClr val="0070C0"/>
                </a:solidFill>
              </a:rPr>
              <a:t>Digital Rights and Freedoms (6)</a:t>
            </a:r>
          </a:p>
          <a:p>
            <a:pPr lvl="1"/>
            <a:r>
              <a:rPr lang="en-GB" altLang="en-US" sz="2000" i="1" dirty="0"/>
              <a:t>Freedom of Expression; Content moderation; Media issues</a:t>
            </a:r>
          </a:p>
          <a:p>
            <a:pPr marL="457200" indent="-457200">
              <a:buFont typeface="+mj-lt"/>
              <a:buAutoNum type="arabicParenR"/>
            </a:pPr>
            <a:r>
              <a:rPr lang="en-GB" altLang="en-US" sz="2400" dirty="0">
                <a:solidFill>
                  <a:srgbClr val="0070C0"/>
                </a:solidFill>
              </a:rPr>
              <a:t>IG ecosystem (6)</a:t>
            </a:r>
          </a:p>
          <a:p>
            <a:pPr lvl="1"/>
            <a:r>
              <a:rPr lang="en-GB" altLang="en-US" sz="2000" i="1" dirty="0"/>
              <a:t>Future of Internet; Digital Cooperation; </a:t>
            </a:r>
          </a:p>
          <a:p>
            <a:pPr marL="457200" indent="-457200">
              <a:buFont typeface="+mj-lt"/>
              <a:buAutoNum type="arabicParenR"/>
            </a:pPr>
            <a:r>
              <a:rPr lang="en-GB" altLang="en-US" sz="2400" dirty="0">
                <a:solidFill>
                  <a:srgbClr val="0070C0"/>
                </a:solidFill>
              </a:rPr>
              <a:t>Access and Inclusion (4)</a:t>
            </a:r>
          </a:p>
          <a:p>
            <a:pPr lvl="1"/>
            <a:r>
              <a:rPr lang="en-GB" altLang="en-US" sz="2000" i="1" dirty="0"/>
              <a:t>Inclusion; Digital literacy; Connectivity </a:t>
            </a:r>
          </a:p>
          <a:p>
            <a:endParaRPr lang="en-GB" altLang="en-US" sz="1400" i="1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006200-5C48-4C2E-869D-F861172B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92863"/>
            <a:ext cx="12192000" cy="465137"/>
          </a:xfrm>
          <a:solidFill>
            <a:srgbClr val="009999"/>
          </a:solidFill>
        </p:spPr>
        <p:txBody>
          <a:bodyPr/>
          <a:lstStyle/>
          <a:p>
            <a:pPr algn="l">
              <a:defRPr/>
            </a:pPr>
            <a:r>
              <a:rPr lang="en-US" dirty="0"/>
              <a:t>       </a:t>
            </a:r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BF95D46E-76C1-4524-A582-EF7807B8A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6356350"/>
            <a:ext cx="15398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03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8959A-4126-4451-8B8F-7742C25299BA}"/>
              </a:ext>
            </a:extLst>
          </p:cNvPr>
          <p:cNvSpPr>
            <a:spLocks noGrp="1"/>
          </p:cNvSpPr>
          <p:nvPr/>
        </p:nvSpPr>
        <p:spPr>
          <a:xfrm>
            <a:off x="1531961" y="719655"/>
            <a:ext cx="4038219" cy="4068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AE" sz="4800" dirty="0">
                <a:solidFill>
                  <a:srgbClr val="002060"/>
                </a:solidFill>
              </a:rPr>
              <a:t>شكرا</a:t>
            </a:r>
            <a:endParaRPr lang="en-US" sz="4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zh-CN" altLang="en-US" sz="4800" dirty="0">
                <a:solidFill>
                  <a:srgbClr val="002060"/>
                </a:solidFill>
              </a:rPr>
              <a:t>谢谢</a:t>
            </a:r>
            <a:endParaRPr lang="en-US" altLang="zh-CN" sz="4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4800" dirty="0">
                <a:solidFill>
                  <a:srgbClr val="002060"/>
                </a:solidFill>
              </a:rPr>
              <a:t>Thank You</a:t>
            </a:r>
          </a:p>
          <a:p>
            <a:pPr marL="0" indent="0" algn="ctr">
              <a:buNone/>
            </a:pPr>
            <a:r>
              <a:rPr lang="en-US" sz="4800" dirty="0">
                <a:solidFill>
                  <a:srgbClr val="002060"/>
                </a:solidFill>
              </a:rPr>
              <a:t>Merci</a:t>
            </a:r>
          </a:p>
          <a:p>
            <a:pPr marL="0" indent="0" algn="ctr">
              <a:buNone/>
            </a:pPr>
            <a:r>
              <a:rPr lang="ru-RU" sz="4800" dirty="0">
                <a:solidFill>
                  <a:srgbClr val="002060"/>
                </a:solidFill>
              </a:rPr>
              <a:t>Спасибо</a:t>
            </a:r>
            <a:endParaRPr lang="en-US" sz="4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4800" dirty="0">
                <a:solidFill>
                  <a:srgbClr val="002060"/>
                </a:solidFill>
              </a:rPr>
              <a:t>Gracias</a:t>
            </a:r>
          </a:p>
          <a:p>
            <a:endParaRPr lang="en-GB" sz="4800" dirty="0">
              <a:solidFill>
                <a:srgbClr val="00206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FA6B99-84C7-48EB-9396-75CCF0625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056" y="2615406"/>
            <a:ext cx="5210175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DADD38-94BF-40F7-915A-C355B2C6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92863"/>
            <a:ext cx="12192000" cy="465137"/>
          </a:xfrm>
          <a:solidFill>
            <a:srgbClr val="009999"/>
          </a:solidFill>
        </p:spPr>
        <p:txBody>
          <a:bodyPr/>
          <a:lstStyle/>
          <a:p>
            <a:pPr algn="l">
              <a:defRPr/>
            </a:pPr>
            <a:r>
              <a:rPr lang="en-US" dirty="0"/>
              <a:t>     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49EB26-6743-47A4-B9E2-E8E51D888E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23" y="6374606"/>
            <a:ext cx="15398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168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F23F-B0D5-4B01-BAEC-F0CC3536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675" y="185738"/>
            <a:ext cx="11033125" cy="83185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About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BF73003A-39CE-4504-B9DD-A5360F869C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9438" y="1196975"/>
            <a:ext cx="10774362" cy="4979988"/>
          </a:xfrm>
        </p:spPr>
        <p:txBody>
          <a:bodyPr/>
          <a:lstStyle/>
          <a:p>
            <a:r>
              <a:rPr lang="en-US" altLang="en-US" dirty="0"/>
              <a:t>At the begging of each IGF cycle, the NRIs, through a bottom-up, open and inclusive call, decide on the topics their annual collaborative work will focus on.</a:t>
            </a:r>
          </a:p>
          <a:p>
            <a:r>
              <a:rPr lang="en-US" altLang="en-US" dirty="0"/>
              <a:t>In order to run this process for the IGF 2020 process, the following analyses were conducted as a key input to the NRIs for their final decision: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altLang="en-US" sz="2800" i="1" dirty="0"/>
              <a:t>Analysis of main policy areas all NRIs annual meetings in 2019 have focused on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altLang="en-US" sz="2800" i="1" dirty="0"/>
              <a:t>Analyses of responses the NRIs submitted to the IGF 2020 Call for Validation of Thematic Tracks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altLang="en-US" sz="2800" i="1" dirty="0"/>
              <a:t>Analyses of 2020 NRIs meetings hosted in January-February</a:t>
            </a:r>
          </a:p>
          <a:p>
            <a:endParaRPr lang="en-US" altLang="en-US" sz="2000" b="1" dirty="0"/>
          </a:p>
          <a:p>
            <a:endParaRPr lang="en-US" altLang="en-US" sz="2000" b="1" dirty="0"/>
          </a:p>
          <a:p>
            <a:endParaRPr lang="en-GB" altLang="en-US" sz="140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006200-5C48-4C2E-869D-F861172B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92863"/>
            <a:ext cx="12192000" cy="465137"/>
          </a:xfrm>
          <a:solidFill>
            <a:srgbClr val="009999"/>
          </a:solidFill>
        </p:spPr>
        <p:txBody>
          <a:bodyPr/>
          <a:lstStyle/>
          <a:p>
            <a:pPr algn="l">
              <a:defRPr/>
            </a:pPr>
            <a:r>
              <a:rPr lang="en-US" dirty="0"/>
              <a:t>       </a:t>
            </a:r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BF95D46E-76C1-4524-A582-EF7807B8A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6356350"/>
            <a:ext cx="15398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FE356-5F95-42B7-BD02-82022EF22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</a:p>
          <a:p>
            <a:pPr marL="0" indent="0" algn="ctr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Section A</a:t>
            </a:r>
            <a:br>
              <a:rPr lang="en-US" sz="3600" b="1" dirty="0">
                <a:solidFill>
                  <a:schemeClr val="bg1"/>
                </a:solidFill>
              </a:rPr>
            </a:b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NRIs Responses to the IGF 2020 Call for Validation of Issues</a:t>
            </a:r>
            <a:endParaRPr lang="en-GB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31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F23F-B0D5-4B01-BAEC-F0CC3536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05" y="185738"/>
            <a:ext cx="11668258" cy="83185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IGF 2020 Call for Validation of Thematic Tracks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BF73003A-39CE-4504-B9DD-A5360F869C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305" y="1184856"/>
            <a:ext cx="11668258" cy="4992107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/>
              <a:t>About the Call for Validation of Thematic Tracks</a:t>
            </a:r>
          </a:p>
          <a:p>
            <a:r>
              <a:rPr lang="en-US" altLang="en-US" sz="2000" b="1" dirty="0"/>
              <a:t>Call Time Framework: </a:t>
            </a:r>
            <a:r>
              <a:rPr lang="en-US" altLang="en-US" sz="2000" b="1" u="sng" dirty="0"/>
              <a:t>23 January - 6 February 2020 (2 weeks)</a:t>
            </a:r>
            <a:endParaRPr lang="en-US" altLang="en-US" sz="2000" b="1" dirty="0"/>
          </a:p>
          <a:p>
            <a:r>
              <a:rPr lang="en-US" altLang="en-US" sz="2000" b="1" dirty="0"/>
              <a:t>Stakeholders asked for feedback to thematic tracks the MAG proposed: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Track one: </a:t>
            </a:r>
            <a:r>
              <a:rPr lang="en-US" altLang="en-US" sz="2000" i="1" dirty="0">
                <a:solidFill>
                  <a:schemeClr val="accent1"/>
                </a:solidFill>
              </a:rPr>
              <a:t>Data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Track two: </a:t>
            </a:r>
            <a:r>
              <a:rPr lang="en-US" altLang="en-US" sz="2000" i="1" dirty="0">
                <a:solidFill>
                  <a:schemeClr val="accent1"/>
                </a:solidFill>
              </a:rPr>
              <a:t>Inclusion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Track three: </a:t>
            </a:r>
            <a:r>
              <a:rPr lang="en-US" altLang="en-US" sz="2000" i="1" dirty="0">
                <a:solidFill>
                  <a:schemeClr val="accent1"/>
                </a:solidFill>
              </a:rPr>
              <a:t>Trust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And to advise on accommodating additional themes: </a:t>
            </a:r>
            <a:r>
              <a:rPr lang="en-US" altLang="en-US" sz="2000" b="1" dirty="0"/>
              <a:t>environmental sustainability/climate change and ‎digital economy </a:t>
            </a:r>
            <a:r>
              <a:rPr lang="en-US" altLang="en-US" sz="2000" dirty="0"/>
              <a:t>as integrated in the three main tracks or as an additional track with the title </a:t>
            </a:r>
            <a:r>
              <a:rPr lang="en-US" altLang="en-US" sz="2000" i="1" dirty="0">
                <a:solidFill>
                  <a:schemeClr val="accent1"/>
                </a:solidFill>
              </a:rPr>
              <a:t>‘Sustainability’</a:t>
            </a:r>
            <a:r>
              <a:rPr lang="en-US" altLang="en-US" sz="2000" dirty="0"/>
              <a:t>. </a:t>
            </a:r>
            <a:br>
              <a:rPr lang="en-US" altLang="en-US" sz="2000" dirty="0"/>
            </a:br>
            <a:endParaRPr lang="en-US" altLang="en-US" sz="2000" dirty="0"/>
          </a:p>
          <a:p>
            <a:r>
              <a:rPr lang="en-US" altLang="en-US" sz="2000" b="1" dirty="0"/>
              <a:t>Call asked for response to following questions:</a:t>
            </a:r>
          </a:p>
          <a:p>
            <a:pPr lvl="1"/>
            <a:r>
              <a:rPr lang="en-US" altLang="en-US" sz="2000" i="1" dirty="0"/>
              <a:t>What issues, subthemes and/or policy questions or solutions should be addressed within ‎each of these three thematic tracks?‎</a:t>
            </a:r>
          </a:p>
          <a:p>
            <a:pPr lvl="1"/>
            <a:r>
              <a:rPr lang="en-US" altLang="en-US" sz="2000" i="1" dirty="0"/>
              <a:t>What you believe are the most important issues, subthemes and/or policy questions or ‎solutions related to environmental sustainability/climate change and digital economy?</a:t>
            </a:r>
            <a:r>
              <a:rPr lang="en-US" altLang="en-US" sz="2000" dirty="0"/>
              <a:t> ‎</a:t>
            </a:r>
          </a:p>
          <a:p>
            <a:endParaRPr lang="en-US" altLang="en-US" sz="2000" b="1" dirty="0"/>
          </a:p>
          <a:p>
            <a:endParaRPr lang="en-US" altLang="en-US" sz="2000" b="1" dirty="0"/>
          </a:p>
          <a:p>
            <a:endParaRPr lang="en-GB" altLang="en-US" sz="140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006200-5C48-4C2E-869D-F861172B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92863"/>
            <a:ext cx="12192000" cy="465137"/>
          </a:xfrm>
          <a:solidFill>
            <a:srgbClr val="009999"/>
          </a:solidFill>
        </p:spPr>
        <p:txBody>
          <a:bodyPr/>
          <a:lstStyle/>
          <a:p>
            <a:pPr algn="l">
              <a:defRPr/>
            </a:pPr>
            <a:r>
              <a:rPr lang="en-US" dirty="0"/>
              <a:t>       </a:t>
            </a:r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BF95D46E-76C1-4524-A582-EF7807B8A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6356350"/>
            <a:ext cx="15398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03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F23F-B0D5-4B01-BAEC-F0CC3536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05" y="185738"/>
            <a:ext cx="11668258" cy="83185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NRIs Responses to IGF 2020 Call for Validation of Thematic Tracks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BF73003A-39CE-4504-B9DD-A5360F869C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81225" y="2010436"/>
            <a:ext cx="11341995" cy="4345914"/>
          </a:xfrm>
        </p:spPr>
        <p:txBody>
          <a:bodyPr numCol="3"/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African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Albania IGF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Benin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Bolivia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Brazil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Burkina Faso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Ecuador IGF 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France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Guatemala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Italy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Mauritius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Nigeria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North Africa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Spain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Swiss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UK IGF 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Vanuatu IGF</a:t>
            </a: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/>
              <a:t>Youth IGF Uruguay </a:t>
            </a:r>
            <a:endParaRPr lang="en-GB" sz="2400" dirty="0"/>
          </a:p>
          <a:p>
            <a:pPr marL="342900" indent="-342900">
              <a:buFont typeface="+mj-lt"/>
              <a:buAutoNum type="arabicPeriod"/>
            </a:pPr>
            <a:endParaRPr lang="en-US" altLang="en-US" sz="1800" b="1" dirty="0"/>
          </a:p>
          <a:p>
            <a:pPr marL="342900" indent="-342900">
              <a:buFont typeface="+mj-lt"/>
              <a:buAutoNum type="arabicPeriod"/>
            </a:pPr>
            <a:endParaRPr lang="en-GB" altLang="en-US" sz="180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006200-5C48-4C2E-869D-F861172B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92863"/>
            <a:ext cx="12192000" cy="465137"/>
          </a:xfrm>
          <a:solidFill>
            <a:srgbClr val="009999"/>
          </a:solidFill>
        </p:spPr>
        <p:txBody>
          <a:bodyPr/>
          <a:lstStyle/>
          <a:p>
            <a:pPr algn="l">
              <a:defRPr/>
            </a:pPr>
            <a:r>
              <a:rPr lang="en-US" dirty="0"/>
              <a:t>       </a:t>
            </a:r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BF95D46E-76C1-4524-A582-EF7807B8A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6356350"/>
            <a:ext cx="15398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586DFA6-CFD1-4AB4-A179-60B353698EBE}"/>
              </a:ext>
            </a:extLst>
          </p:cNvPr>
          <p:cNvSpPr txBox="1"/>
          <p:nvPr/>
        </p:nvSpPr>
        <p:spPr>
          <a:xfrm>
            <a:off x="180305" y="1223493"/>
            <a:ext cx="11668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18 NRIs responded </a:t>
            </a:r>
            <a:r>
              <a:rPr lang="en-US" sz="2400" i="1" dirty="0">
                <a:latin typeface="+mn-lt"/>
              </a:rPr>
              <a:t>(less than 10% of all recognized NRIs). Overview of clustered proposal </a:t>
            </a:r>
            <a:r>
              <a:rPr lang="en-US" sz="2400" i="1" dirty="0">
                <a:latin typeface="+mn-lt"/>
                <a:hlinkClick r:id="rId3"/>
              </a:rPr>
              <a:t>HERE</a:t>
            </a:r>
            <a:r>
              <a:rPr lang="en-US" sz="2400" i="1" dirty="0">
                <a:latin typeface="+mn-lt"/>
              </a:rPr>
              <a:t> (Sheet 2).</a:t>
            </a:r>
            <a:endParaRPr lang="en-GB" sz="2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744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F23F-B0D5-4B01-BAEC-F0CC3536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05" y="185738"/>
            <a:ext cx="11668258" cy="83185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NRIs Responses to IGF 2020 Call for Validation of Thematic Tracks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006200-5C48-4C2E-869D-F861172B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92863"/>
            <a:ext cx="12192000" cy="465137"/>
          </a:xfrm>
          <a:solidFill>
            <a:srgbClr val="009999"/>
          </a:solidFill>
        </p:spPr>
        <p:txBody>
          <a:bodyPr/>
          <a:lstStyle/>
          <a:p>
            <a:pPr algn="l">
              <a:defRPr/>
            </a:pPr>
            <a:r>
              <a:rPr lang="en-US" dirty="0"/>
              <a:t>       </a:t>
            </a:r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BF95D46E-76C1-4524-A582-EF7807B8A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6356350"/>
            <a:ext cx="15398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311C1A2-2C16-4FD9-801B-294D7FF2A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41771"/>
              </p:ext>
            </p:extLst>
          </p:nvPr>
        </p:nvGraphicFramePr>
        <p:xfrm>
          <a:off x="180303" y="1170427"/>
          <a:ext cx="11668260" cy="4647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683">
                  <a:extLst>
                    <a:ext uri="{9D8B030D-6E8A-4147-A177-3AD203B41FA5}">
                      <a16:colId xmlns:a16="http://schemas.microsoft.com/office/drawing/2014/main" val="3325669991"/>
                    </a:ext>
                  </a:extLst>
                </a:gridCol>
                <a:gridCol w="2253803">
                  <a:extLst>
                    <a:ext uri="{9D8B030D-6E8A-4147-A177-3AD203B41FA5}">
                      <a16:colId xmlns:a16="http://schemas.microsoft.com/office/drawing/2014/main" val="4228339467"/>
                    </a:ext>
                  </a:extLst>
                </a:gridCol>
                <a:gridCol w="2232274">
                  <a:extLst>
                    <a:ext uri="{9D8B030D-6E8A-4147-A177-3AD203B41FA5}">
                      <a16:colId xmlns:a16="http://schemas.microsoft.com/office/drawing/2014/main" val="2649559034"/>
                    </a:ext>
                  </a:extLst>
                </a:gridCol>
                <a:gridCol w="2507151">
                  <a:extLst>
                    <a:ext uri="{9D8B030D-6E8A-4147-A177-3AD203B41FA5}">
                      <a16:colId xmlns:a16="http://schemas.microsoft.com/office/drawing/2014/main" val="3153072343"/>
                    </a:ext>
                  </a:extLst>
                </a:gridCol>
                <a:gridCol w="2408349">
                  <a:extLst>
                    <a:ext uri="{9D8B030D-6E8A-4147-A177-3AD203B41FA5}">
                      <a16:colId xmlns:a16="http://schemas.microsoft.com/office/drawing/2014/main" val="395726958"/>
                    </a:ext>
                  </a:extLst>
                </a:gridCol>
              </a:tblGrid>
              <a:tr h="752465"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Inclusion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Sustainability </a:t>
                      </a:r>
                      <a:r>
                        <a:rPr lang="en-US" sz="1400" i="1" dirty="0"/>
                        <a:t>(Environmental Sustainability + Climate Change + Digital Economy)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Suggestion for New Theme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679427"/>
                  </a:ext>
                </a:extLst>
              </a:tr>
              <a:tr h="868229">
                <a:tc>
                  <a:txBody>
                    <a:bodyPr/>
                    <a:lstStyle/>
                    <a:p>
                      <a:r>
                        <a:rPr lang="en-US" sz="1600" dirty="0"/>
                        <a:t>15 NRIs expressed support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11 NRIs expressed support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11 NRIs expressed support</a:t>
                      </a:r>
                      <a:endParaRPr lang="en-GB" sz="1600" dirty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 NRIs expressed support for </a:t>
                      </a:r>
                      <a:r>
                        <a:rPr lang="en-US" sz="1600" b="1" i="1" dirty="0">
                          <a:solidFill>
                            <a:srgbClr val="7030A0"/>
                          </a:solidFill>
                        </a:rPr>
                        <a:t>Sustainability</a:t>
                      </a:r>
                      <a:endParaRPr lang="en-GB" sz="1600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Children and Internet governance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723588"/>
                  </a:ext>
                </a:extLst>
              </a:tr>
              <a:tr h="868229">
                <a:tc rowSpan="3">
                  <a:txBody>
                    <a:bodyPr/>
                    <a:lstStyle/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  <a:p>
                      <a:r>
                        <a:rPr lang="en-US" sz="1600" b="1" dirty="0"/>
                        <a:t>Most common issues: </a:t>
                      </a:r>
                      <a:r>
                        <a:rPr lang="en-US" sz="1600" i="1" dirty="0"/>
                        <a:t>privacy; protection; climate change; data for development  </a:t>
                      </a:r>
                      <a:endParaRPr lang="en-GB" sz="1600" i="1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Most common issues: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/>
                        <a:t>inclusion; vulnerable groups; access</a:t>
                      </a:r>
                      <a:endParaRPr lang="en-GB" sz="1600" b="0" i="1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Most common issues: </a:t>
                      </a:r>
                      <a:r>
                        <a:rPr lang="en-US" sz="1600" dirty="0"/>
                        <a:t>trust; security; child protection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 NRIs expressed support for </a:t>
                      </a:r>
                      <a:r>
                        <a:rPr lang="en-US" sz="1600" b="1" i="1" dirty="0">
                          <a:solidFill>
                            <a:srgbClr val="00B050"/>
                          </a:solidFill>
                        </a:rPr>
                        <a:t>Climate Change</a:t>
                      </a:r>
                      <a:endParaRPr lang="en-GB" sz="1600" b="1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Digitalization of the multistakeholder model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349318"/>
                  </a:ext>
                </a:extLst>
              </a:tr>
              <a:tr h="60776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 NRIs expressed support for </a:t>
                      </a:r>
                      <a:r>
                        <a:rPr lang="en-US" sz="1600" b="1" i="1" dirty="0">
                          <a:solidFill>
                            <a:srgbClr val="C00000"/>
                          </a:solidFill>
                        </a:rPr>
                        <a:t>Digital Economy </a:t>
                      </a:r>
                      <a:endParaRPr lang="en-GB" sz="16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Education for all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37538"/>
                  </a:ext>
                </a:extLst>
              </a:tr>
              <a:tr h="60776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Most common issues: </a:t>
                      </a:r>
                      <a:r>
                        <a:rPr lang="en-US" sz="1600" b="0" dirty="0"/>
                        <a:t>e-waste; job creation; consumption; smart cities.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Blockchain and cryptocurrencies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36837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3394E55-474B-4B65-BEA2-CFF2E0FBE1CF}"/>
              </a:ext>
            </a:extLst>
          </p:cNvPr>
          <p:cNvSpPr txBox="1"/>
          <p:nvPr/>
        </p:nvSpPr>
        <p:spPr>
          <a:xfrm>
            <a:off x="180303" y="5999540"/>
            <a:ext cx="116682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* Some NRIs submitted multiple issues per theme, while other submitted a few, one or none.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3352303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F23F-B0D5-4B01-BAEC-F0CC3536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05" y="185738"/>
            <a:ext cx="11668258" cy="83185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Policy Questions: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BF73003A-39CE-4504-B9DD-A5360F869C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8185" y="1196975"/>
            <a:ext cx="10959921" cy="4804580"/>
          </a:xfrm>
        </p:spPr>
        <p:txBody>
          <a:bodyPr/>
          <a:lstStyle/>
          <a:p>
            <a:endParaRPr lang="en-US" altLang="en-US" sz="2400" i="1" dirty="0"/>
          </a:p>
          <a:p>
            <a:r>
              <a:rPr lang="en-US" altLang="en-US" sz="2400" dirty="0"/>
              <a:t>Are legal mechanisms enough to secure and transform </a:t>
            </a:r>
            <a:r>
              <a:rPr lang="en-US" altLang="en-US" sz="2400" b="1" u="sng" dirty="0">
                <a:solidFill>
                  <a:srgbClr val="C00000"/>
                </a:solidFill>
              </a:rPr>
              <a:t>digital economy</a:t>
            </a:r>
            <a:r>
              <a:rPr lang="en-US" altLang="en-US" sz="2400" dirty="0"/>
              <a:t>? Impact of AI on digital economy?</a:t>
            </a:r>
          </a:p>
          <a:p>
            <a:r>
              <a:rPr lang="en-US" altLang="en-US" sz="2400" dirty="0"/>
              <a:t>What are the consequences of increasing </a:t>
            </a:r>
            <a:r>
              <a:rPr lang="en-US" altLang="en-US" sz="2400" b="1" u="sng" dirty="0">
                <a:solidFill>
                  <a:schemeClr val="accent2">
                    <a:lumMod val="75000"/>
                  </a:schemeClr>
                </a:solidFill>
              </a:rPr>
              <a:t>data</a:t>
            </a:r>
            <a:r>
              <a:rPr lang="en-US" altLang="en-US" sz="2400" dirty="0"/>
              <a:t> concentration and technical development for individuals and our fundamental values? Does informational self-determination exist today or are citizens increasingly losing control over their data? How could a truly self-determined data space look like?</a:t>
            </a:r>
          </a:p>
          <a:p>
            <a:r>
              <a:rPr lang="en-US" sz="2400" dirty="0"/>
              <a:t>The two megatrends “</a:t>
            </a:r>
            <a:r>
              <a:rPr lang="en-US" sz="2400" dirty="0" err="1"/>
              <a:t>digitalisation</a:t>
            </a:r>
            <a:r>
              <a:rPr lang="en-US" sz="2400" dirty="0"/>
              <a:t>” and “</a:t>
            </a:r>
            <a:r>
              <a:rPr lang="en-US" sz="2400" b="1" u="sng" dirty="0">
                <a:solidFill>
                  <a:srgbClr val="7030A0"/>
                </a:solidFill>
              </a:rPr>
              <a:t>climate change</a:t>
            </a:r>
            <a:r>
              <a:rPr lang="en-US" sz="2400" dirty="0"/>
              <a:t>” are on everyone’s agenda. What are the interlinkages between the two? Can </a:t>
            </a:r>
            <a:r>
              <a:rPr lang="en-US" sz="2400" dirty="0" err="1"/>
              <a:t>digitalisation</a:t>
            </a:r>
            <a:r>
              <a:rPr lang="en-US" sz="2400" dirty="0"/>
              <a:t> help to combat the environmental and climate crisis, and if so, how?</a:t>
            </a:r>
            <a:endParaRPr lang="en-GB" altLang="en-US" sz="240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006200-5C48-4C2E-869D-F861172B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92863"/>
            <a:ext cx="12192000" cy="465137"/>
          </a:xfrm>
          <a:solidFill>
            <a:srgbClr val="009999"/>
          </a:solidFill>
        </p:spPr>
        <p:txBody>
          <a:bodyPr/>
          <a:lstStyle/>
          <a:p>
            <a:pPr algn="l">
              <a:defRPr/>
            </a:pPr>
            <a:r>
              <a:rPr lang="en-US" dirty="0"/>
              <a:t>       </a:t>
            </a:r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BF95D46E-76C1-4524-A582-EF7807B8A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6356350"/>
            <a:ext cx="15398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11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FE356-5F95-42B7-BD02-82022EF22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</a:p>
          <a:p>
            <a:pPr marL="0" indent="0" algn="ctr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Section B</a:t>
            </a:r>
            <a:br>
              <a:rPr lang="en-US" sz="3600" b="1" dirty="0">
                <a:solidFill>
                  <a:schemeClr val="bg1"/>
                </a:solidFill>
              </a:rPr>
            </a:b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NRIs Policy Discussion Areas in 2019</a:t>
            </a:r>
            <a:br>
              <a:rPr lang="en-US" sz="3600" b="1" dirty="0">
                <a:solidFill>
                  <a:schemeClr val="bg1"/>
                </a:solidFill>
              </a:rPr>
            </a:br>
            <a:endParaRPr lang="en-GB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06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F23F-B0D5-4B01-BAEC-F0CC3536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742" y="257175"/>
            <a:ext cx="11668258" cy="83185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NRIs Policy Discussion Areas in 2019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BF73003A-39CE-4504-B9DD-A5360F869C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3742" y="1412875"/>
            <a:ext cx="10774362" cy="4141764"/>
          </a:xfrm>
        </p:spPr>
        <p:txBody>
          <a:bodyPr/>
          <a:lstStyle/>
          <a:p>
            <a:r>
              <a:rPr lang="en-US" altLang="en-US" dirty="0"/>
              <a:t>Analyses based on comparison view of </a:t>
            </a:r>
            <a:r>
              <a:rPr lang="en-US" altLang="en-US" dirty="0" err="1"/>
              <a:t>programme</a:t>
            </a:r>
            <a:r>
              <a:rPr lang="en-US" altLang="en-US" dirty="0"/>
              <a:t> agendas of </a:t>
            </a:r>
            <a:r>
              <a:rPr lang="en-US" altLang="en-US" b="1" dirty="0"/>
              <a:t>80 NRIs </a:t>
            </a:r>
            <a:r>
              <a:rPr lang="en-US" altLang="en-US" dirty="0"/>
              <a:t>meetings hosted in 2019 </a:t>
            </a:r>
            <a:br>
              <a:rPr lang="en-US" altLang="en-US" dirty="0"/>
            </a:br>
            <a:r>
              <a:rPr lang="en-US" altLang="en-US" sz="2400" i="1" dirty="0"/>
              <a:t>(inputs for each NRI gathered </a:t>
            </a:r>
            <a:r>
              <a:rPr lang="en-US" altLang="en-US" sz="2400" b="1" i="1" dirty="0">
                <a:hlinkClick r:id="rId2"/>
              </a:rPr>
              <a:t>HERE</a:t>
            </a:r>
            <a:r>
              <a:rPr lang="en-US" altLang="en-US" sz="2400" i="1" dirty="0"/>
              <a:t>, Sheet 1).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Inputs organized across 8 thematic clusters: Cybersecurity; Access and Inclusion; New and Emerging Technologies; Data; Digital Rights and Freedoms; Economic Issues and Sustainability; Technical and Operational Issues; IG Ecosystem* </a:t>
            </a:r>
            <a:br>
              <a:rPr lang="en-US" altLang="en-US" dirty="0"/>
            </a:br>
            <a:r>
              <a:rPr lang="en-US" altLang="en-US" sz="2400" i="1" dirty="0"/>
              <a:t>(overview of clustered inputs </a:t>
            </a:r>
            <a:r>
              <a:rPr lang="en-US" altLang="en-US" sz="2400" b="1" i="1" dirty="0">
                <a:hlinkClick r:id="rId2"/>
              </a:rPr>
              <a:t>HERE</a:t>
            </a:r>
            <a:r>
              <a:rPr lang="en-US" altLang="en-US" sz="2400" i="1" dirty="0"/>
              <a:t>, Sheet 1).</a:t>
            </a:r>
          </a:p>
          <a:p>
            <a:endParaRPr lang="en-US" altLang="en-US" sz="2000" b="1" dirty="0"/>
          </a:p>
          <a:p>
            <a:endParaRPr lang="en-US" altLang="en-US" sz="2000" b="1" dirty="0"/>
          </a:p>
          <a:p>
            <a:endParaRPr lang="en-US" altLang="en-US" sz="2000" b="1" dirty="0"/>
          </a:p>
          <a:p>
            <a:pPr marL="0" indent="0">
              <a:buNone/>
            </a:pPr>
            <a:endParaRPr lang="en-GB" altLang="en-US" sz="1400" dirty="0"/>
          </a:p>
          <a:p>
            <a:pPr marL="0" indent="0">
              <a:buNone/>
            </a:pPr>
            <a:r>
              <a:rPr lang="en-GB" altLang="en-US" sz="1400" dirty="0"/>
              <a:t>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en-GB" altLang="en-US" sz="1400" i="1" dirty="0"/>
              <a:t>* </a:t>
            </a:r>
            <a:r>
              <a:rPr lang="en-GB" altLang="en-US" sz="1400" i="1" dirty="0">
                <a:hlinkClick r:id="rId3"/>
              </a:rPr>
              <a:t>These clusters are a slight modification of the IGF 2018 themes</a:t>
            </a:r>
            <a:endParaRPr lang="en-GB" altLang="en-US" sz="1400" i="1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006200-5C48-4C2E-869D-F861172B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92863"/>
            <a:ext cx="12192000" cy="465137"/>
          </a:xfrm>
          <a:solidFill>
            <a:srgbClr val="009999"/>
          </a:solidFill>
        </p:spPr>
        <p:txBody>
          <a:bodyPr/>
          <a:lstStyle/>
          <a:p>
            <a:pPr algn="l">
              <a:defRPr/>
            </a:pPr>
            <a:r>
              <a:rPr lang="en-US" dirty="0"/>
              <a:t>       </a:t>
            </a:r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BF95D46E-76C1-4524-A582-EF7807B8A0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6356350"/>
            <a:ext cx="15398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1405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900</Words>
  <Application>Microsoft Office PowerPoint</Application>
  <PresentationFormat>Widescreen</PresentationFormat>
  <Paragraphs>186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IGF NRIs 2020  Deciding on thematic focus for 2020 NRIs sessions</vt:lpstr>
      <vt:lpstr>About</vt:lpstr>
      <vt:lpstr>PowerPoint Presentation</vt:lpstr>
      <vt:lpstr>IGF 2020 Call for Validation of Thematic Tracks</vt:lpstr>
      <vt:lpstr>NRIs Responses to IGF 2020 Call for Validation of Thematic Tracks</vt:lpstr>
      <vt:lpstr>NRIs Responses to IGF 2020 Call for Validation of Thematic Tracks</vt:lpstr>
      <vt:lpstr>Policy Questions:</vt:lpstr>
      <vt:lpstr>PowerPoint Presentation</vt:lpstr>
      <vt:lpstr>NRIs Policy Discussion Areas in 2019</vt:lpstr>
      <vt:lpstr>NRIs 2019 Policy Discussion Areas: Ranks</vt:lpstr>
      <vt:lpstr>NRIs 2019 Policy Discussion Areas: most common Issues</vt:lpstr>
      <vt:lpstr>PowerPoint Presentation</vt:lpstr>
      <vt:lpstr>NRIs Policy Discussion Areas in 2020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Anja Gengo</dc:creator>
  <cp:lastModifiedBy>Anja Gengo</cp:lastModifiedBy>
  <cp:revision>156</cp:revision>
  <dcterms:created xsi:type="dcterms:W3CDTF">2020-02-11T08:58:47Z</dcterms:created>
  <dcterms:modified xsi:type="dcterms:W3CDTF">2020-02-25T09:15:46Z</dcterms:modified>
</cp:coreProperties>
</file>